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charts/chart1.xml" ContentType="application/vnd.openxmlformats-officedocument.drawingml.chart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notesMasterIdLst>
    <p:notesMasterId r:id="rId9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Opening" id="{608e32be-5598-d24a-e1b6-8da55eee91b0}">
          <p14:sldIdLst>
            <p14:sldId id="256"/>
            <p14:sldId id="257"/>
          </p14:sldIdLst>
        </p14:section>
        <p14:section name="Method" id="{4ac04d49-3d94-4f70-20b8-72bddae8ccf8}">
          <p14:sldIdLst>
            <p14:sldId id="258"/>
            <p14:sldId id="259"/>
            <p14:sldId id="260"/>
          </p14:sldIdLst>
        </p14:section>
        <p14:section name="Results" id="{c693dc99-d1d0-ecee-829e-afc8ea8ad3e5}">
          <p14:sldIdLst>
            <p14:sldId id="261"/>
          </p14:sldIdLst>
        </p14:section>
        <p14:section name="Closing" id="{248c5e82-844f-235a-4efe-57276e6dbf57}">
          <p14:sldIdLst>
            <p14:sldId id="262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esProps" Target="presProps.xml"/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Baseline</c:v>
                </c:pt>
              </c:strCache>
            </c:strRef>
          </c:tx>
          <c:spPr>
            <a:solidFill>
              <a:srgbClr val="94A3B8"/>
            </a:solidFill>
            <a:effectLst/>
          </c:spPr>
          <c:invertIfNegative val="0"/>
          <c:dLbls>
            <c:numFmt formatCode="0.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+mn-lt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Sheet1!$A$2:$A$4</c:f>
              <c:multiLvlStrCache>
                <c:ptCount val="3"/>
                <c:lvl>
                  <c:pt idx="0">
                    <c:v>Bench A</c:v>
                  </c:pt>
                  <c:pt idx="1">
                    <c:v>Bench B</c:v>
                  </c:pt>
                  <c:pt idx="2">
                    <c:v>Bench C</c:v>
                  </c:pt>
                </c:lvl>
              </c:multiLvlStrCache>
            </c:multiLvl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61.2</c:v>
                </c:pt>
                <c:pt idx="1">
                  <c:v>54.8</c:v>
                </c:pt>
                <c:pt idx="2">
                  <c:v>70.1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Ours</c:v>
                </c:pt>
              </c:strCache>
            </c:strRef>
          </c:tx>
          <c:spPr>
            <a:solidFill>
              <a:srgbClr val="7C3AED"/>
            </a:solidFill>
            <a:effectLst/>
          </c:spPr>
          <c:invertIfNegative val="0"/>
          <c:dLbls>
            <c:numFmt formatCode="0.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+mn-lt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Sheet1!$A$2:$A$4</c:f>
              <c:multiLvlStrCache>
                <c:ptCount val="3"/>
                <c:lvl>
                  <c:pt idx="0">
                    <c:v>Bench A</c:v>
                  </c:pt>
                  <c:pt idx="1">
                    <c:v>Bench B</c:v>
                  </c:pt>
                  <c:pt idx="2">
                    <c:v>Bench C</c:v>
                  </c:pt>
                </c:lvl>
              </c:multiLvlStrCache>
            </c:multiLvl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68.9</c:v>
                </c:pt>
                <c:pt idx="1">
                  <c:v>63.5</c:v>
                </c:pt>
                <c:pt idx="2">
                  <c:v>75.4</c:v>
                </c:pt>
              </c:numCache>
            </c:numRef>
          </c:val>
        </c:ser>
        <c:dLbls>
          <c:numFmt formatCode="0.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+mn-lt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64748B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90"/>
        </c:scaling>
        <c:delete val="0"/>
        <c:axPos val="l"/>
        <c:majorGridlines>
          <c:spPr>
            <a:ln w="6350" cap="flat">
              <a:solidFill>
                <a:srgbClr val="E2E8F0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94A3B8"/>
                </a:solidFill>
                <a:latin typeface="+mn-lt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200">
              <a:latin typeface="+mn-lt"/>
              <a:cs typeface="+mn-lt"/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Title slide: replace the paper title, authors and affiliations. Keep the title within three lines.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image" Target="../media/AMI-Title-image-2.png"/><Relationship Id="rId3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image" Target="../media/AMI-Section-image-2.png"/><Relationship Id="rId3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4-1.png"/><Relationship Id="rId2" Type="http://schemas.openxmlformats.org/officeDocument/2006/relationships/image" Target="../media/AMI-Content-image-2.png"/><Relationship Id="rId3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5-1.png"/><Relationship Id="rId2" Type="http://schemas.openxmlformats.org/officeDocument/2006/relationships/image" Target="../media/AMI-Two-Columns-image-2.png"/><Relationship Id="rId3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6-1.png"/><Relationship Id="rId2" Type="http://schemas.openxmlformats.org/officeDocument/2006/relationships/image" Target="../media/AMI-Title-Only-image-2.png"/><Relationship Id="rId3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7-1.png"/><Relationship Id="rId2" Type="http://schemas.openxmlformats.org/officeDocument/2006/relationships/image" Target="../media/AMI-Closing-image-2.png"/><Relationship Id="rId3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MI Tit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logo-da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0080" y="548640"/>
            <a:ext cx="2423160" cy="640080"/>
          </a:xfrm>
          <a:prstGeom prst="rect">
            <a:avLst/>
          </a:prstGeom>
        </p:spPr>
      </p:pic>
      <p:sp>
        <p:nvSpPr>
          <p:cNvPr id="3" name="Text 0"/>
          <p:cNvSpPr/>
          <p:nvPr>
            <p:ph idx="101" type="title" hasCustomPrompt="1"/>
          </p:nvPr>
        </p:nvSpPr>
        <p:spPr>
          <a:xfrm>
            <a:off x="640080" y="2011680"/>
            <a:ext cx="7680960" cy="18288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0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Paper title goes here</a:t>
            </a:r>
            <a:endParaRPr lang="en-US" sz="4000" dirty="0"/>
          </a:p>
        </p:txBody>
      </p:sp>
      <p:sp>
        <p:nvSpPr>
          <p:cNvPr id="4" name="Text 0"/>
          <p:cNvSpPr/>
          <p:nvPr>
            <p:ph idx="102" type="body" hasCustomPrompt="1"/>
          </p:nvPr>
        </p:nvSpPr>
        <p:spPr>
          <a:xfrm>
            <a:off x="640080" y="4069080"/>
            <a:ext cx="7680960" cy="12801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dirty="0">
                <a:solidFill>
                  <a:srgbClr val="CBD5E1"/>
                </a:solidFill>
              </a:defRPr>
            </a:lvl1pPr>
          </a:lstStyle>
          <a:p>
            <a:pPr algn="l" indent="0" marL="0">
              <a:buNone/>
            </a:pPr>
            <a:r>
              <a:rPr lang="en-US" sz="1800" dirty="0">
                <a:solidFill>
                  <a:srgbClr val="CBD5E1"/>
                </a:solidFill>
              </a:rPr>
              <a:t>Author names · Affiliation</a:t>
            </a:r>
            <a:endParaRPr lang="en-US" sz="1800" dirty="0"/>
          </a:p>
        </p:txBody>
      </p:sp>
      <p:sp>
        <p:nvSpPr>
          <p:cNvPr id="5" name="Text 0"/>
          <p:cNvSpPr/>
          <p:nvPr/>
        </p:nvSpPr>
        <p:spPr>
          <a:xfrm>
            <a:off x="640080" y="598932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BBF2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AMI 2027 · April 22–24, 2027 · Vinh Long, Vietnam</a:t>
            </a:r>
            <a:endParaRPr lang="en-US" sz="12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MI Sec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ma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0080" y="548640"/>
            <a:ext cx="685800" cy="685800"/>
          </a:xfrm>
          <a:prstGeom prst="rect">
            <a:avLst/>
          </a:prstGeom>
        </p:spPr>
      </p:pic>
      <p:sp>
        <p:nvSpPr>
          <p:cNvPr id="3" name="Text 0"/>
          <p:cNvSpPr/>
          <p:nvPr>
            <p:ph idx="101" type="title" hasCustomPrompt="1"/>
          </p:nvPr>
        </p:nvSpPr>
        <p:spPr>
          <a:xfrm>
            <a:off x="640080" y="2377440"/>
            <a:ext cx="7863840" cy="14630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0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Section title</a:t>
            </a:r>
            <a:endParaRPr lang="en-US" sz="4000" dirty="0"/>
          </a:p>
        </p:txBody>
      </p:sp>
      <p:sp>
        <p:nvSpPr>
          <p:cNvPr id="4" name="Text 0"/>
          <p:cNvSpPr/>
          <p:nvPr>
            <p:ph idx="102" type="body" hasCustomPrompt="1"/>
          </p:nvPr>
        </p:nvSpPr>
        <p:spPr>
          <a:xfrm>
            <a:off x="640080" y="1737360"/>
            <a:ext cx="5486400" cy="5486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600" b="1" spc="400" kern="0" dirty="0">
                <a:solidFill>
                  <a:srgbClr val="2DD4BF"/>
                </a:solidFill>
              </a:defRPr>
            </a:lvl1pPr>
          </a:lstStyle>
          <a:p>
            <a:pPr algn="l" indent="0" marL="0">
              <a:buNone/>
            </a:pPr>
            <a:r>
              <a:rPr lang="en-US" sz="1600" b="1" spc="400" kern="0" dirty="0">
                <a:solidFill>
                  <a:srgbClr val="2DD4BF"/>
                </a:solidFill>
              </a:rPr>
              <a:t>01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26364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94A3B8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MI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logo-ligh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263640"/>
            <a:ext cx="1051560" cy="27432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783080" y="6272784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</a:rPr>
              <a:t>AMI 2027 · April 22–24, 2027 · Vinh Long, Vietnam</a:t>
            </a:r>
            <a:endParaRPr lang="en-US" sz="1000" dirty="0"/>
          </a:p>
        </p:txBody>
      </p:sp>
      <p:sp>
        <p:nvSpPr>
          <p:cNvPr id="4" name="Text 1"/>
          <p:cNvSpPr/>
          <p:nvPr>
            <p:ph idx="102" type="title" hasCustomPrompt="1"/>
          </p:nvPr>
        </p:nvSpPr>
        <p:spPr>
          <a:xfrm>
            <a:off x="548640" y="457200"/>
            <a:ext cx="987552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200" b="1" dirty="0">
                <a:solidFill>
                  <a:schemeClr val="tx1"/>
                </a:solidFill>
              </a:defRPr>
            </a:lvl1pPr>
          </a:lstStyle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Slide title</a:t>
            </a:r>
            <a:endParaRPr lang="en-US" sz="3200" dirty="0"/>
          </a:p>
        </p:txBody>
      </p:sp>
      <p:sp>
        <p:nvSpPr>
          <p:cNvPr id="5" name="Text 1"/>
          <p:cNvSpPr/>
          <p:nvPr>
            <p:ph idx="103" type="body" hasCustomPrompt="1"/>
          </p:nvPr>
        </p:nvSpPr>
        <p:spPr>
          <a:xfrm>
            <a:off x="548640" y="1554480"/>
            <a:ext cx="11064240" cy="43891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dirty="0">
                <a:solidFill>
                  <a:schemeClr val="tx2"/>
                </a:solidFill>
              </a:defRPr>
            </a:lvl1pPr>
          </a:lstStyle>
          <a:p>
            <a:pPr algn="l" indent="0" marL="0">
              <a:buNone/>
            </a:pPr>
            <a:r>
              <a:rPr lang="en-US" sz="1800" dirty="0">
                <a:solidFill>
                  <a:schemeClr val="tx2"/>
                </a:solidFill>
              </a:rPr>
              <a:t>Body text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26364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94A3B8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MI Two Column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logo-ligh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263640"/>
            <a:ext cx="1051560" cy="27432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783080" y="6272784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</a:rPr>
              <a:t>AMI 2027 · April 22–24, 2027 · Vinh Long, Vietnam</a:t>
            </a:r>
            <a:endParaRPr lang="en-US" sz="1000" dirty="0"/>
          </a:p>
        </p:txBody>
      </p:sp>
      <p:sp>
        <p:nvSpPr>
          <p:cNvPr id="4" name="Text 1"/>
          <p:cNvSpPr/>
          <p:nvPr>
            <p:ph idx="102" type="title" hasCustomPrompt="1"/>
          </p:nvPr>
        </p:nvSpPr>
        <p:spPr>
          <a:xfrm>
            <a:off x="548640" y="457200"/>
            <a:ext cx="987552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200" b="1" dirty="0">
                <a:solidFill>
                  <a:schemeClr val="tx1"/>
                </a:solidFill>
              </a:defRPr>
            </a:lvl1pPr>
          </a:lstStyle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Slide title</a:t>
            </a:r>
            <a:endParaRPr lang="en-US" sz="3200" dirty="0"/>
          </a:p>
        </p:txBody>
      </p:sp>
      <p:sp>
        <p:nvSpPr>
          <p:cNvPr id="5" name="Text 1"/>
          <p:cNvSpPr/>
          <p:nvPr>
            <p:ph idx="103" type="body" hasCustomPrompt="1"/>
          </p:nvPr>
        </p:nvSpPr>
        <p:spPr>
          <a:xfrm>
            <a:off x="548640" y="1554480"/>
            <a:ext cx="5120640" cy="43891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dirty="0">
                <a:solidFill>
                  <a:schemeClr val="tx2"/>
                </a:solidFill>
              </a:defRPr>
            </a:lvl1pPr>
          </a:lstStyle>
          <a:p>
            <a:pPr algn="l" indent="0" marL="0">
              <a:buNone/>
            </a:pPr>
            <a:r>
              <a:rPr lang="en-US" sz="1800" dirty="0">
                <a:solidFill>
                  <a:schemeClr val="tx2"/>
                </a:solidFill>
              </a:rPr>
              <a:t>Text</a:t>
            </a:r>
            <a:endParaRPr lang="en-US" sz="1800" dirty="0"/>
          </a:p>
        </p:txBody>
      </p:sp>
      <p:sp>
        <p:nvSpPr>
          <p:cNvPr id="6" name="Text 1"/>
          <p:cNvSpPr/>
          <p:nvPr>
            <p:ph idx="104" hasCustomPrompt="1"/>
          </p:nvPr>
        </p:nvSpPr>
        <p:spPr>
          <a:xfrm>
            <a:off x="6217920" y="1554480"/>
            <a:ext cx="5394960" cy="438912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dirty="0"/>
            </a:lvl1pPr>
          </a:lstStyle>
          <a:p>
            <a:pPr indent="0" marL="0">
              <a:buNone/>
            </a:pPr>
            <a:r>
              <a:rPr lang="en-US" dirty="0">
                <a:solidFill>
                  <a:srgbClr val="000000"/>
                </a:solidFill>
              </a:rPr>
              <a:t>Figure</a:t>
            </a:r>
            <a:endParaRPr lang="en-US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26364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94A3B8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MI Title On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logo-ligh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263640"/>
            <a:ext cx="1051560" cy="27432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783080" y="6272784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</a:rPr>
              <a:t>AMI 2027 · April 22–24, 2027 · Vinh Long, Vietnam</a:t>
            </a:r>
            <a:endParaRPr lang="en-US" sz="1000" dirty="0"/>
          </a:p>
        </p:txBody>
      </p:sp>
      <p:sp>
        <p:nvSpPr>
          <p:cNvPr id="4" name="Text 1"/>
          <p:cNvSpPr/>
          <p:nvPr>
            <p:ph idx="102" type="title" hasCustomPrompt="1"/>
          </p:nvPr>
        </p:nvSpPr>
        <p:spPr>
          <a:xfrm>
            <a:off x="548640" y="457200"/>
            <a:ext cx="987552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200" b="1" dirty="0">
                <a:solidFill>
                  <a:schemeClr val="tx1"/>
                </a:solidFill>
              </a:defRPr>
            </a:lvl1pPr>
          </a:lstStyle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Slide title</a:t>
            </a:r>
            <a:endParaRPr lang="en-US" sz="3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26364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94A3B8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1006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MI Closing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logo-da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0080" y="548640"/>
            <a:ext cx="2423160" cy="640080"/>
          </a:xfrm>
          <a:prstGeom prst="rect">
            <a:avLst/>
          </a:prstGeom>
        </p:spPr>
      </p:pic>
      <p:sp>
        <p:nvSpPr>
          <p:cNvPr id="3" name="Text 0"/>
          <p:cNvSpPr/>
          <p:nvPr>
            <p:ph idx="101" type="title" hasCustomPrompt="1"/>
          </p:nvPr>
        </p:nvSpPr>
        <p:spPr>
          <a:xfrm>
            <a:off x="640080" y="2286000"/>
            <a:ext cx="7680960" cy="11887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8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r>
              <a:rPr lang="en-US" sz="4800" b="1" dirty="0">
                <a:solidFill>
                  <a:schemeClr val="bg1"/>
                </a:solidFill>
              </a:rPr>
              <a:t>Thank you</a:t>
            </a:r>
            <a:endParaRPr lang="en-US" sz="4800" dirty="0"/>
          </a:p>
        </p:txBody>
      </p:sp>
      <p:sp>
        <p:nvSpPr>
          <p:cNvPr id="4" name="Text 0"/>
          <p:cNvSpPr/>
          <p:nvPr>
            <p:ph idx="102" type="body" hasCustomPrompt="1"/>
          </p:nvPr>
        </p:nvSpPr>
        <p:spPr>
          <a:xfrm>
            <a:off x="640080" y="3657600"/>
            <a:ext cx="7680960" cy="14630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dirty="0">
                <a:solidFill>
                  <a:srgbClr val="CBD5E1"/>
                </a:solidFill>
              </a:defRPr>
            </a:lvl1pPr>
          </a:lstStyle>
          <a:p>
            <a:pPr algn="l" indent="0" marL="0">
              <a:buNone/>
            </a:pPr>
            <a:r>
              <a:rPr lang="en-US" sz="1800" dirty="0">
                <a:solidFill>
                  <a:srgbClr val="CBD5E1"/>
                </a:solidFill>
              </a:rPr>
              <a:t>Contact</a:t>
            </a:r>
            <a:endParaRPr lang="en-US" sz="1800" dirty="0"/>
          </a:p>
        </p:txBody>
      </p:sp>
      <p:sp>
        <p:nvSpPr>
          <p:cNvPr id="5" name="Text 0"/>
          <p:cNvSpPr/>
          <p:nvPr/>
        </p:nvSpPr>
        <p:spPr>
          <a:xfrm>
            <a:off x="640080" y="594360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DD4BF"/>
                </a:solidFill>
              </a:rPr>
              <a:t>ami-conf.org/2027</a:t>
            </a:r>
            <a:endParaRPr lang="en-US" sz="16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26364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94A3B8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5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6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1" type="title" hasCustomPrompt="1"/>
          </p:nvPr>
        </p:nvSpPr>
        <p:spPr>
          <a:xfrm>
            <a:off x="640080" y="2011680"/>
            <a:ext cx="768096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World Models for Autonomous Agents: A Joint-Embedding Predictive Approach</a:t>
            </a:r>
            <a:endParaRPr lang="en-US" sz="4000" dirty="0"/>
          </a:p>
        </p:txBody>
      </p:sp>
      <p:sp>
        <p:nvSpPr>
          <p:cNvPr id="3" name="Text 0"/>
          <p:cNvSpPr/>
          <p:nvPr>
            <p:ph idx="102" type="body" hasCustomPrompt="1"/>
          </p:nvPr>
        </p:nvSpPr>
        <p:spPr>
          <a:xfrm>
            <a:off x="640080" y="4069080"/>
            <a:ext cx="7680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CBD5E1"/>
                </a:solidFill>
              </a:rPr>
              <a:t>First Author¹, Second Author²</a:t>
            </a:r>
            <a:endParaRPr lang="en-US" sz="1800" dirty="0"/>
          </a:p>
          <a:p>
            <a:pPr algn="l" indent="0" marL="0">
              <a:buNone/>
            </a:pPr>
            <a:r>
              <a:rPr lang="en-US" sz="1800" dirty="0">
                <a:solidFill>
                  <a:srgbClr val="CBD5E1"/>
                </a:solidFill>
              </a:rPr>
              <a:t>¹University A, Country · ²University B, Country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title" hasCustomPrompt="1"/>
          </p:nvPr>
        </p:nvSpPr>
        <p:spPr>
          <a:xfrm>
            <a:off x="548640" y="457200"/>
            <a:ext cx="9875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Outline</a:t>
            </a:r>
            <a:endParaRPr lang="en-US" sz="3200" dirty="0"/>
          </a:p>
        </p:txBody>
      </p:sp>
      <p:sp>
        <p:nvSpPr>
          <p:cNvPr id="3" name="card 01"/>
          <p:cNvSpPr/>
          <p:nvPr/>
        </p:nvSpPr>
        <p:spPr>
          <a:xfrm>
            <a:off x="548640" y="1828800"/>
            <a:ext cx="2560320" cy="2651760"/>
          </a:xfrm>
          <a:prstGeom prst="roundRect">
            <a:avLst>
              <a:gd name="adj" fmla="val 4286"/>
            </a:avLst>
          </a:prstGeom>
          <a:solidFill>
            <a:schemeClr val="bg2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4" name="num 01"/>
          <p:cNvSpPr txBox="1"/>
          <p:nvPr/>
        </p:nvSpPr>
        <p:spPr>
          <a:xfrm>
            <a:off x="822960" y="2011680"/>
            <a:ext cx="2011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4B8A6"/>
                </a:solidFill>
              </a:rPr>
              <a:t>01</a:t>
            </a:r>
            <a:endParaRPr lang="en-US" sz="3600" dirty="0"/>
          </a:p>
        </p:txBody>
      </p:sp>
      <p:sp>
        <p:nvSpPr>
          <p:cNvPr id="5" name="head 01"/>
          <p:cNvSpPr txBox="1"/>
          <p:nvPr/>
        </p:nvSpPr>
        <p:spPr>
          <a:xfrm>
            <a:off x="822960" y="2926080"/>
            <a:ext cx="2011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Motivation</a:t>
            </a:r>
            <a:endParaRPr lang="en-US" sz="2000" dirty="0"/>
          </a:p>
        </p:txBody>
      </p:sp>
      <p:sp>
        <p:nvSpPr>
          <p:cNvPr id="6" name="desc 01"/>
          <p:cNvSpPr txBox="1"/>
          <p:nvPr/>
        </p:nvSpPr>
        <p:spPr>
          <a:xfrm>
            <a:off x="822960" y="3474720"/>
            <a:ext cx="20116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64748B"/>
                </a:solidFill>
              </a:rPr>
              <a:t>Why predictive learning matters for autonomy</a:t>
            </a:r>
            <a:endParaRPr lang="en-US" sz="1400" dirty="0"/>
          </a:p>
        </p:txBody>
      </p:sp>
      <p:sp>
        <p:nvSpPr>
          <p:cNvPr id="7" name="card 02"/>
          <p:cNvSpPr/>
          <p:nvPr/>
        </p:nvSpPr>
        <p:spPr>
          <a:xfrm>
            <a:off x="3364992" y="1828800"/>
            <a:ext cx="2560320" cy="2651760"/>
          </a:xfrm>
          <a:prstGeom prst="roundRect">
            <a:avLst>
              <a:gd name="adj" fmla="val 4286"/>
            </a:avLst>
          </a:prstGeom>
          <a:solidFill>
            <a:schemeClr val="bg2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8" name="num 02"/>
          <p:cNvSpPr txBox="1"/>
          <p:nvPr/>
        </p:nvSpPr>
        <p:spPr>
          <a:xfrm>
            <a:off x="3639312" y="2011680"/>
            <a:ext cx="2011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chemeClr val="accent2"/>
                </a:solidFill>
              </a:rPr>
              <a:t>02</a:t>
            </a:r>
            <a:endParaRPr lang="en-US" sz="3600" dirty="0"/>
          </a:p>
        </p:txBody>
      </p:sp>
      <p:sp>
        <p:nvSpPr>
          <p:cNvPr id="9" name="head 02"/>
          <p:cNvSpPr txBox="1"/>
          <p:nvPr/>
        </p:nvSpPr>
        <p:spPr>
          <a:xfrm>
            <a:off x="3639312" y="2926080"/>
            <a:ext cx="2011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Method</a:t>
            </a:r>
            <a:endParaRPr lang="en-US" sz="2000" dirty="0"/>
          </a:p>
        </p:txBody>
      </p:sp>
      <p:sp>
        <p:nvSpPr>
          <p:cNvPr id="10" name="desc 02"/>
          <p:cNvSpPr txBox="1"/>
          <p:nvPr/>
        </p:nvSpPr>
        <p:spPr>
          <a:xfrm>
            <a:off x="3639312" y="3474720"/>
            <a:ext cx="20116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64748B"/>
                </a:solidFill>
              </a:rPr>
              <a:t>Architecture and training objective</a:t>
            </a:r>
            <a:endParaRPr lang="en-US" sz="1400" dirty="0"/>
          </a:p>
        </p:txBody>
      </p:sp>
      <p:sp>
        <p:nvSpPr>
          <p:cNvPr id="11" name="card 03"/>
          <p:cNvSpPr/>
          <p:nvPr/>
        </p:nvSpPr>
        <p:spPr>
          <a:xfrm>
            <a:off x="6181344" y="1828800"/>
            <a:ext cx="2560320" cy="2651760"/>
          </a:xfrm>
          <a:prstGeom prst="roundRect">
            <a:avLst>
              <a:gd name="adj" fmla="val 4286"/>
            </a:avLst>
          </a:prstGeom>
          <a:solidFill>
            <a:schemeClr val="bg2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2" name="num 03"/>
          <p:cNvSpPr txBox="1"/>
          <p:nvPr/>
        </p:nvSpPr>
        <p:spPr>
          <a:xfrm>
            <a:off x="6455664" y="2011680"/>
            <a:ext cx="2011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4B8A6"/>
                </a:solidFill>
              </a:rPr>
              <a:t>03</a:t>
            </a:r>
            <a:endParaRPr lang="en-US" sz="3600" dirty="0"/>
          </a:p>
        </p:txBody>
      </p:sp>
      <p:sp>
        <p:nvSpPr>
          <p:cNvPr id="13" name="head 03"/>
          <p:cNvSpPr txBox="1"/>
          <p:nvPr/>
        </p:nvSpPr>
        <p:spPr>
          <a:xfrm>
            <a:off x="6455664" y="2926080"/>
            <a:ext cx="2011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Experiments</a:t>
            </a:r>
            <a:endParaRPr lang="en-US" sz="2000" dirty="0"/>
          </a:p>
        </p:txBody>
      </p:sp>
      <p:sp>
        <p:nvSpPr>
          <p:cNvPr id="14" name="desc 03"/>
          <p:cNvSpPr txBox="1"/>
          <p:nvPr/>
        </p:nvSpPr>
        <p:spPr>
          <a:xfrm>
            <a:off x="6455664" y="3474720"/>
            <a:ext cx="20116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64748B"/>
                </a:solidFill>
              </a:rPr>
              <a:t>Benchmarks, baselines and results</a:t>
            </a:r>
            <a:endParaRPr lang="en-US" sz="1400" dirty="0"/>
          </a:p>
        </p:txBody>
      </p:sp>
      <p:sp>
        <p:nvSpPr>
          <p:cNvPr id="15" name="card 04"/>
          <p:cNvSpPr/>
          <p:nvPr/>
        </p:nvSpPr>
        <p:spPr>
          <a:xfrm>
            <a:off x="8997696" y="1828800"/>
            <a:ext cx="2560320" cy="2651760"/>
          </a:xfrm>
          <a:prstGeom prst="roundRect">
            <a:avLst>
              <a:gd name="adj" fmla="val 4286"/>
            </a:avLst>
          </a:prstGeom>
          <a:solidFill>
            <a:schemeClr val="bg2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6" name="num 04"/>
          <p:cNvSpPr txBox="1"/>
          <p:nvPr/>
        </p:nvSpPr>
        <p:spPr>
          <a:xfrm>
            <a:off x="9272016" y="2011680"/>
            <a:ext cx="2011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chemeClr val="accent2"/>
                </a:solidFill>
              </a:rPr>
              <a:t>04</a:t>
            </a:r>
            <a:endParaRPr lang="en-US" sz="3600" dirty="0"/>
          </a:p>
        </p:txBody>
      </p:sp>
      <p:sp>
        <p:nvSpPr>
          <p:cNvPr id="17" name="head 04"/>
          <p:cNvSpPr txBox="1"/>
          <p:nvPr/>
        </p:nvSpPr>
        <p:spPr>
          <a:xfrm>
            <a:off x="9272016" y="2926080"/>
            <a:ext cx="2011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Conclusion</a:t>
            </a:r>
            <a:endParaRPr lang="en-US" sz="2000" dirty="0"/>
          </a:p>
        </p:txBody>
      </p:sp>
      <p:sp>
        <p:nvSpPr>
          <p:cNvPr id="18" name="desc 04"/>
          <p:cNvSpPr txBox="1"/>
          <p:nvPr/>
        </p:nvSpPr>
        <p:spPr>
          <a:xfrm>
            <a:off x="9272016" y="3474720"/>
            <a:ext cx="20116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64748B"/>
                </a:solidFill>
              </a:rPr>
              <a:t>Findings, limits and next steps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26364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94A3B8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1" type="title" hasCustomPrompt="1"/>
          </p:nvPr>
        </p:nvSpPr>
        <p:spPr>
          <a:xfrm>
            <a:off x="640080" y="2377440"/>
            <a:ext cx="78638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Method</a:t>
            </a:r>
            <a:endParaRPr lang="en-US" sz="4000" dirty="0"/>
          </a:p>
        </p:txBody>
      </p:sp>
      <p:sp>
        <p:nvSpPr>
          <p:cNvPr id="3" name="Text 0"/>
          <p:cNvSpPr/>
          <p:nvPr>
            <p:ph idx="102" type="body" hasCustomPrompt="1"/>
          </p:nvPr>
        </p:nvSpPr>
        <p:spPr>
          <a:xfrm>
            <a:off x="640080" y="1737360"/>
            <a:ext cx="5486400" cy="54864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600" b="1" spc="400" kern="0" dirty="0">
                <a:solidFill>
                  <a:srgbClr val="2DD4BF"/>
                </a:solidFill>
              </a:rPr>
              <a:t>02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26364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94A3B8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title" hasCustomPrompt="1"/>
          </p:nvPr>
        </p:nvSpPr>
        <p:spPr>
          <a:xfrm>
            <a:off x="548640" y="457200"/>
            <a:ext cx="9875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Problem setting</a:t>
            </a:r>
            <a:endParaRPr lang="en-US" sz="3200" dirty="0"/>
          </a:p>
        </p:txBody>
      </p:sp>
      <p:sp>
        <p:nvSpPr>
          <p:cNvPr id="3" name="Text 1"/>
          <p:cNvSpPr/>
          <p:nvPr>
            <p:ph idx="103" type="body" hasCustomPrompt="1"/>
          </p:nvPr>
        </p:nvSpPr>
        <p:spPr>
          <a:xfrm>
            <a:off x="548640" y="1554480"/>
            <a:ext cx="11064240" cy="4389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1200"/>
              </a:spcAft>
              <a:buSzPct val="100000"/>
              <a:buChar char="•"/>
            </a:pPr>
            <a:r>
              <a:rPr lang="en-US" sz="1800" dirty="0">
                <a:solidFill>
                  <a:schemeClr val="tx2"/>
                </a:solidFill>
              </a:rPr>
              <a:t>An agent observes a partial context x and must predict the representation of a target y</a:t>
            </a:r>
            <a:endParaRPr lang="en-US" sz="1800" dirty="0"/>
          </a:p>
          <a:p>
            <a:pPr algn="l" marL="342900" indent="-342900">
              <a:spcAft>
                <a:spcPts val="1200"/>
              </a:spcAft>
              <a:buSzPct val="100000"/>
              <a:buChar char="•"/>
            </a:pPr>
            <a:r>
              <a:rPr lang="en-US" sz="1800" dirty="0">
                <a:solidFill>
                  <a:schemeClr val="tx2"/>
                </a:solidFill>
              </a:rPr>
              <a:t>Prediction happens in latent space, not in pixel space</a:t>
            </a:r>
            <a:endParaRPr lang="en-US" sz="1800" dirty="0"/>
          </a:p>
          <a:p>
            <a:pPr algn="l" marL="342900" indent="-342900">
              <a:spcAft>
                <a:spcPts val="1200"/>
              </a:spcAft>
              <a:buSzPct val="100000"/>
              <a:buChar char="•"/>
            </a:pPr>
            <a:r>
              <a:rPr lang="en-US" sz="1800" dirty="0">
                <a:solidFill>
                  <a:schemeClr val="tx2"/>
                </a:solidFill>
              </a:rPr>
              <a:t>The energy E(x, y) is low for compatible pairs and high otherwise</a:t>
            </a:r>
            <a:endParaRPr lang="en-US" sz="1800" dirty="0"/>
          </a:p>
          <a:p>
            <a:pPr algn="l" marL="342900" indent="-342900">
              <a:spcAft>
                <a:spcPts val="1200"/>
              </a:spcAft>
              <a:buSzPct val="100000"/>
              <a:buChar char="•"/>
            </a:pPr>
            <a:r>
              <a:rPr lang="en-US" sz="1800" dirty="0">
                <a:solidFill>
                  <a:schemeClr val="tx2"/>
                </a:solidFill>
              </a:rPr>
              <a:t>Goal: plan actions by minimizing predicted energy over a horizon H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26364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94A3B8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title" hasCustomPrompt="1"/>
          </p:nvPr>
        </p:nvSpPr>
        <p:spPr>
          <a:xfrm>
            <a:off x="548640" y="457200"/>
            <a:ext cx="9875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Architecture</a:t>
            </a:r>
            <a:endParaRPr lang="en-US" sz="3200" dirty="0"/>
          </a:p>
        </p:txBody>
      </p:sp>
      <p:sp>
        <p:nvSpPr>
          <p:cNvPr id="3" name="Text 1"/>
          <p:cNvSpPr/>
          <p:nvPr>
            <p:ph idx="103" type="body" hasCustomPrompt="1"/>
          </p:nvPr>
        </p:nvSpPr>
        <p:spPr>
          <a:xfrm>
            <a:off x="548640" y="1554480"/>
            <a:ext cx="5120640" cy="4389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Context encoder</a:t>
            </a:r>
            <a:endParaRPr lang="en-US" sz="1800" dirty="0"/>
          </a:p>
          <a:p>
            <a:pPr algn="l" indent="0" marL="0">
              <a:buNone/>
            </a:pPr>
            <a:r>
              <a:rPr lang="en-US" sz="1800" dirty="0">
                <a:solidFill>
                  <a:schemeClr val="tx2"/>
                </a:solidFill>
              </a:rPr>
              <a:t>Encodes what the agent observes</a:t>
            </a:r>
            <a:endParaRPr lang="en-US" sz="1800" dirty="0"/>
          </a:p>
          <a:p>
            <a:pPr algn="l" indent="0" marL="0">
              <a:buNone/>
            </a:pPr>
            <a:r>
              <a:rPr lang="en-US" sz="1800" dirty="0">
                <a:solidFill>
                  <a:schemeClr val="tx2"/>
                </a:solidFill>
              </a:rPr>
              <a:t> </a:t>
            </a:r>
            <a:endParaRPr lang="en-US" sz="1800" dirty="0"/>
          </a:p>
          <a:p>
            <a:pPr algn="l"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Target encoder</a:t>
            </a:r>
            <a:endParaRPr lang="en-US" sz="1800" dirty="0"/>
          </a:p>
          <a:p>
            <a:pPr algn="l" indent="0" marL="0">
              <a:buNone/>
            </a:pPr>
            <a:r>
              <a:rPr lang="en-US" sz="1800" dirty="0">
                <a:solidFill>
                  <a:schemeClr val="tx2"/>
                </a:solidFill>
              </a:rPr>
              <a:t>Encodes the part of the world to be predicted</a:t>
            </a:r>
            <a:endParaRPr lang="en-US" sz="1800" dirty="0"/>
          </a:p>
          <a:p>
            <a:pPr algn="l" indent="0" marL="0">
              <a:buNone/>
            </a:pPr>
            <a:r>
              <a:rPr lang="en-US" sz="1800" dirty="0">
                <a:solidFill>
                  <a:schemeClr val="tx2"/>
                </a:solidFill>
              </a:rPr>
              <a:t> </a:t>
            </a:r>
            <a:endParaRPr lang="en-US" sz="1800" dirty="0"/>
          </a:p>
          <a:p>
            <a:pPr algn="l"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Predictor</a:t>
            </a:r>
            <a:endParaRPr lang="en-US" sz="1800" dirty="0"/>
          </a:p>
          <a:p>
            <a:pPr algn="l" indent="0" marL="0">
              <a:buNone/>
            </a:pPr>
            <a:r>
              <a:rPr lang="en-US" sz="1800" dirty="0">
                <a:solidFill>
                  <a:schemeClr val="tx2"/>
                </a:solidFill>
              </a:rPr>
              <a:t>Maps context to target representation</a:t>
            </a:r>
            <a:endParaRPr lang="en-US" sz="1800" dirty="0"/>
          </a:p>
        </p:txBody>
      </p:sp>
      <p:pic>
        <p:nvPicPr>
          <p:cNvPr id="4" name="figure placeholder (replace with your diagram)" descr="ma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406640" y="1737360"/>
            <a:ext cx="3017520" cy="3017520"/>
          </a:xfrm>
          <a:prstGeom prst="rect">
            <a:avLst/>
          </a:prstGeom>
        </p:spPr>
      </p:pic>
      <p:sp>
        <p:nvSpPr>
          <p:cNvPr id="5" name="figure caption"/>
          <p:cNvSpPr txBox="1"/>
          <p:nvPr/>
        </p:nvSpPr>
        <p:spPr>
          <a:xfrm>
            <a:off x="6217920" y="5120640"/>
            <a:ext cx="5394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94A3B8"/>
                </a:solidFill>
              </a:rPr>
              <a:t>Replace with your figure</a:t>
            </a:r>
            <a:endParaRPr lang="en-US" sz="1200" dirty="0"/>
          </a:p>
        </p:txBody>
      </p:sp>
      <p:sp>
        <p:nvSpPr>
          <p:cNvPr id="6" name="Text 1"/>
          <p:cNvSpPr/>
          <p:nvPr>
            <p:ph idx="104" hasCustomPrompt="1"/>
          </p:nvPr>
        </p:nvSpPr>
        <p:spPr>
          <a:xfrm>
            <a:off x="6217920" y="1554480"/>
            <a:ext cx="5394960" cy="438912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26364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94A3B8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title" hasCustomPrompt="1"/>
          </p:nvPr>
        </p:nvSpPr>
        <p:spPr>
          <a:xfrm>
            <a:off x="548640" y="457200"/>
            <a:ext cx="9875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Results on three benchmarks</a:t>
            </a:r>
            <a:endParaRPr lang="en-US" sz="3200" dirty="0"/>
          </a:p>
        </p:txBody>
      </p:sp>
      <p:graphicFrame>
        <p:nvGraphicFramePr>
          <p:cNvPr id="3" name="results chart" descr=""/>
          <p:cNvGraphicFramePr/>
          <p:nvPr/>
        </p:nvGraphicFramePr>
        <p:xfrm>
          <a:off x="548640" y="1554480"/>
          <a:ext cx="6949440" cy="438912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4" name="stat"/>
          <p:cNvSpPr txBox="1"/>
          <p:nvPr/>
        </p:nvSpPr>
        <p:spPr>
          <a:xfrm>
            <a:off x="8138160" y="1920240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000" b="1" dirty="0">
                <a:solidFill>
                  <a:schemeClr val="accent2"/>
                </a:solidFill>
              </a:rPr>
              <a:t>+7.7</a:t>
            </a:r>
            <a:endParaRPr lang="en-US" sz="6000" dirty="0"/>
          </a:p>
        </p:txBody>
      </p:sp>
      <p:sp>
        <p:nvSpPr>
          <p:cNvPr id="5" name="stat label"/>
          <p:cNvSpPr txBox="1"/>
          <p:nvPr/>
        </p:nvSpPr>
        <p:spPr>
          <a:xfrm>
            <a:off x="8138160" y="3017520"/>
            <a:ext cx="3474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64748B"/>
                </a:solidFill>
              </a:rPr>
              <a:t>points average accuracy gain over the baseline</a:t>
            </a:r>
            <a:endParaRPr lang="en-US" sz="1600" dirty="0"/>
          </a:p>
        </p:txBody>
      </p:sp>
      <p:sp>
        <p:nvSpPr>
          <p:cNvPr id="6" name="chart note"/>
          <p:cNvSpPr txBox="1"/>
          <p:nvPr/>
        </p:nvSpPr>
        <p:spPr>
          <a:xfrm>
            <a:off x="8138160" y="5120640"/>
            <a:ext cx="3474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94A3B8"/>
                </a:solidFill>
              </a:rPr>
              <a:t>Replace the sample numbers with your own results.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26364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94A3B8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1" type="title" hasCustomPrompt="1"/>
          </p:nvPr>
        </p:nvSpPr>
        <p:spPr>
          <a:xfrm>
            <a:off x="640080" y="2286000"/>
            <a:ext cx="76809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4800" b="1" dirty="0">
                <a:solidFill>
                  <a:schemeClr val="bg1"/>
                </a:solidFill>
              </a:rPr>
              <a:t>Thank you</a:t>
            </a:r>
            <a:endParaRPr lang="en-US" sz="4800" dirty="0"/>
          </a:p>
        </p:txBody>
      </p:sp>
      <p:sp>
        <p:nvSpPr>
          <p:cNvPr id="3" name="Text 0"/>
          <p:cNvSpPr/>
          <p:nvPr>
            <p:ph idx="102" type="body" hasCustomPrompt="1"/>
          </p:nvPr>
        </p:nvSpPr>
        <p:spPr>
          <a:xfrm>
            <a:off x="640080" y="3657600"/>
            <a:ext cx="76809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CBD5E1"/>
                </a:solidFill>
              </a:rPr>
              <a:t>Questions and discussion</a:t>
            </a:r>
            <a:endParaRPr lang="en-US" sz="1800" dirty="0"/>
          </a:p>
          <a:p>
            <a:pPr algn="l" indent="0" marL="0">
              <a:buNone/>
            </a:pPr>
            <a:r>
              <a:rPr lang="en-US" sz="1800" dirty="0">
                <a:solidFill>
                  <a:srgbClr val="CBD5E1"/>
                </a:solidFill>
              </a:rPr>
              <a:t>First Author · email@university.edu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AMI 2027">
  <a:themeElements>
    <a:clrScheme name="AMI 2027">
      <a:dk1>
        <a:srgbClr val="0B1220"/>
      </a:dk1>
      <a:lt1>
        <a:srgbClr val="FFFFFF"/>
      </a:lt1>
      <a:dk2>
        <a:srgbClr val="1B2640"/>
      </a:dk2>
      <a:lt2>
        <a:srgbClr val="F1F5F9"/>
      </a:lt2>
      <a:accent1>
        <a:srgbClr val="2DD4BF"/>
      </a:accent1>
      <a:accent2>
        <a:srgbClr val="7C3AED"/>
      </a:accent2>
      <a:accent3>
        <a:srgbClr val="FBBF24"/>
      </a:accent3>
      <a:accent4>
        <a:srgbClr val="0EA5E9"/>
      </a:accent4>
      <a:accent5>
        <a:srgbClr val="A78BFA"/>
      </a:accent5>
      <a:accent6>
        <a:srgbClr val="64748B"/>
      </a:accent6>
      <a:hlink>
        <a:srgbClr val="0EA5E9"/>
      </a:hlink>
      <a:folHlink>
        <a:srgbClr val="7C3AED"/>
      </a:folHlink>
    </a:clrScheme>
    <a:fontScheme name="AMI 2027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AMI 2027 slide template</dc:title>
  <dc:subject>PptxGenJS Presentation</dc:subject>
  <dc:creator>AMI 2027</dc:creator>
  <cp:lastModifiedBy>AMI 2027</cp:lastModifiedBy>
  <cp:revision>1</cp:revision>
  <dcterms:created xsi:type="dcterms:W3CDTF">2026-10-21T13:42:44Z</dcterms:created>
  <dcterms:modified xsi:type="dcterms:W3CDTF">2026-10-21T13:42:44Z</dcterms:modified>
</cp:coreProperties>
</file>